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71" r:id="rId12"/>
    <p:sldId id="272" r:id="rId13"/>
    <p:sldId id="266" r:id="rId14"/>
    <p:sldId id="267" r:id="rId15"/>
    <p:sldId id="270" r:id="rId16"/>
    <p:sldId id="273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9" autoAdjust="0"/>
    <p:restoredTop sz="94660"/>
  </p:normalViewPr>
  <p:slideViewPr>
    <p:cSldViewPr>
      <p:cViewPr varScale="1">
        <p:scale>
          <a:sx n="85" d="100"/>
          <a:sy n="85" d="100"/>
        </p:scale>
        <p:origin x="157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9C5E9-2853-4379-9496-09143BCBCCC1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115D6-9DDF-4F83-946C-BE3058FBDB43}" type="slidenum">
              <a:rPr lang="cs-CZ" smtClean="0"/>
              <a:t>‹Nr.›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9C5E9-2853-4379-9496-09143BCBCCC1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115D6-9DDF-4F83-946C-BE3058FBDB43}" type="slidenum">
              <a:rPr lang="cs-CZ" smtClean="0"/>
              <a:t>‹Nr.›</a:t>
            </a:fld>
            <a:endParaRPr lang="cs-CZ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9C5E9-2853-4379-9496-09143BCBCCC1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115D6-9DDF-4F83-946C-BE3058FBDB43}" type="slidenum">
              <a:rPr lang="cs-CZ" smtClean="0"/>
              <a:t>‹Nr.›</a:t>
            </a:fld>
            <a:endParaRPr lang="cs-CZ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9C5E9-2853-4379-9496-09143BCBCCC1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115D6-9DDF-4F83-946C-BE3058FBDB43}" type="slidenum">
              <a:rPr lang="cs-CZ" smtClean="0"/>
              <a:t>‹Nr.›</a:t>
            </a:fld>
            <a:endParaRPr lang="cs-CZ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9C5E9-2853-4379-9496-09143BCBCCC1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115D6-9DDF-4F83-946C-BE3058FBDB43}" type="slidenum">
              <a:rPr lang="cs-CZ" smtClean="0"/>
              <a:t>‹Nr.›</a:t>
            </a:fld>
            <a:endParaRPr lang="cs-CZ"/>
          </a:p>
        </p:txBody>
      </p:sp>
    </p:spTree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9C5E9-2853-4379-9496-09143BCBCCC1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115D6-9DDF-4F83-946C-BE3058FBDB43}" type="slidenum">
              <a:rPr lang="cs-CZ" smtClean="0"/>
              <a:t>‹Nr.›</a:t>
            </a:fld>
            <a:endParaRPr lang="cs-CZ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9C5E9-2853-4379-9496-09143BCBCCC1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115D6-9DDF-4F83-946C-BE3058FBDB43}" type="slidenum">
              <a:rPr lang="cs-CZ" smtClean="0"/>
              <a:t>‹Nr.›</a:t>
            </a:fld>
            <a:endParaRPr lang="cs-CZ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9C5E9-2853-4379-9496-09143BCBCCC1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115D6-9DDF-4F83-946C-BE3058FBDB43}" type="slidenum">
              <a:rPr lang="cs-CZ" smtClean="0"/>
              <a:t>‹Nr.›</a:t>
            </a:fld>
            <a:endParaRPr lang="cs-CZ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9C5E9-2853-4379-9496-09143BCBCCC1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115D6-9DDF-4F83-946C-BE3058FBDB43}" type="slidenum">
              <a:rPr lang="cs-CZ" smtClean="0"/>
              <a:t>‹Nr.›</a:t>
            </a:fld>
            <a:endParaRPr lang="cs-CZ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9C5E9-2853-4379-9496-09143BCBCCC1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115D6-9DDF-4F83-946C-BE3058FBDB43}" type="slidenum">
              <a:rPr lang="cs-CZ" smtClean="0"/>
              <a:t>‹Nr.›</a:t>
            </a:fld>
            <a:endParaRPr lang="cs-CZ"/>
          </a:p>
        </p:txBody>
      </p:sp>
      <p:sp>
        <p:nvSpPr>
          <p:cNvPr id="12" name="Obdélní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C589C5E9-2853-4379-9496-09143BCBCCC1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BE115D6-9DDF-4F83-946C-BE3058FBDB43}" type="slidenum">
              <a:rPr lang="cs-CZ" smtClean="0"/>
              <a:t>‹Nr.›</a:t>
            </a:fld>
            <a:endParaRPr lang="cs-CZ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589C5E9-2853-4379-9496-09143BCBCCC1}" type="datetimeFigureOut">
              <a:rPr lang="cs-CZ" smtClean="0"/>
              <a:t>28.10.2021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BE115D6-9DDF-4F83-946C-BE3058FBDB43}" type="slidenum">
              <a:rPr lang="cs-CZ" smtClean="0"/>
              <a:t>‹Nr.›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dissolve/>
  </p:transition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Duale%20Berufsausbildung%20in%20Deutschland(1).mp4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357166"/>
            <a:ext cx="8929718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cs-CZ" sz="53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Schul- </a:t>
            </a:r>
            <a:r>
              <a:rPr lang="cs-CZ" sz="5300" b="1" dirty="0" err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</a:t>
            </a:r>
            <a:r>
              <a:rPr lang="cs-CZ" sz="53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5300" dirty="0" err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cs-CZ" sz="5300" b="1" dirty="0" err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usbildungssystem</a:t>
            </a:r>
            <a:r>
              <a:rPr lang="cs-CZ" sz="53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cs-CZ" sz="5300" dirty="0" err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cs-CZ" sz="5300" b="1" dirty="0" err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eutschland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715140" y="5643578"/>
            <a:ext cx="2200268" cy="1000132"/>
          </a:xfrm>
        </p:spPr>
        <p:txBody>
          <a:bodyPr>
            <a:noAutofit/>
          </a:bodyPr>
          <a:lstStyle/>
          <a:p>
            <a:endParaRPr lang="cs-CZ" dirty="0"/>
          </a:p>
        </p:txBody>
      </p:sp>
      <p:pic>
        <p:nvPicPr>
          <p:cNvPr id="24578" name="Picture 2" descr="VÃ½sledek obrÃ¡zku pro ausbildu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143116"/>
            <a:ext cx="6858048" cy="289560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GYMNASIEN</a:t>
            </a:r>
            <a:endParaRPr lang="cs-CZ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de-DE" sz="2000" dirty="0"/>
              <a:t>Das Studium dauert </a:t>
            </a:r>
            <a:r>
              <a:rPr lang="de-DE" sz="2000" b="1" dirty="0"/>
              <a:t>8 Jahre </a:t>
            </a:r>
            <a:r>
              <a:rPr lang="cs-CZ" sz="2000" dirty="0"/>
              <a:t>(</a:t>
            </a:r>
            <a:r>
              <a:rPr lang="de-DE" sz="2000" dirty="0"/>
              <a:t>von der 5. </a:t>
            </a:r>
            <a:r>
              <a:rPr lang="cs-CZ" sz="2000" dirty="0"/>
              <a:t>b</a:t>
            </a:r>
            <a:r>
              <a:rPr lang="de-DE" sz="2000" dirty="0" err="1"/>
              <a:t>is</a:t>
            </a:r>
            <a:r>
              <a:rPr lang="de-DE" sz="2000" dirty="0"/>
              <a:t> zur 13. Klasse</a:t>
            </a:r>
            <a:r>
              <a:rPr lang="cs-CZ" sz="2000" dirty="0"/>
              <a:t>)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de-DE" sz="2000" dirty="0"/>
              <a:t>allgemeine Informationen und Pflichtfächer sind 2 Fremdsprachen</a:t>
            </a:r>
            <a:endParaRPr lang="cs-CZ" sz="2000" dirty="0"/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cs-CZ" sz="2000" dirty="0" err="1"/>
              <a:t>sehr</a:t>
            </a:r>
            <a:r>
              <a:rPr lang="cs-CZ" sz="2000" dirty="0"/>
              <a:t> </a:t>
            </a:r>
            <a:r>
              <a:rPr lang="de-DE" sz="2000" dirty="0"/>
              <a:t>hochwertigen </a:t>
            </a:r>
            <a:r>
              <a:rPr lang="de-DE" sz="2000" dirty="0" err="1"/>
              <a:t>Sekundarbildung</a:t>
            </a:r>
            <a:endParaRPr lang="cs-CZ" sz="2000" dirty="0"/>
          </a:p>
          <a:p>
            <a:pPr>
              <a:lnSpc>
                <a:spcPct val="150000"/>
              </a:lnSpc>
              <a:buClr>
                <a:schemeClr val="tx1"/>
              </a:buClr>
              <a:buNone/>
            </a:pPr>
            <a:endParaRPr lang="cs-CZ" sz="2000" b="1" dirty="0"/>
          </a:p>
          <a:p>
            <a:pPr>
              <a:lnSpc>
                <a:spcPct val="150000"/>
              </a:lnSpc>
              <a:buClr>
                <a:schemeClr val="tx1"/>
              </a:buClr>
              <a:buNone/>
            </a:pPr>
            <a:r>
              <a:rPr lang="cs-CZ" sz="2000" b="1" dirty="0"/>
              <a:t>	</a:t>
            </a:r>
            <a:r>
              <a:rPr lang="cs-CZ" sz="2400" b="1" dirty="0"/>
              <a:t>!!! </a:t>
            </a:r>
            <a:r>
              <a:rPr lang="de-DE" sz="2400" b="1" dirty="0"/>
              <a:t>Das Gymnasium ist auch die einzige Schule in </a:t>
            </a:r>
            <a:r>
              <a:rPr lang="cs-CZ" sz="2400" b="1" dirty="0" err="1"/>
              <a:t>Sekundäre</a:t>
            </a:r>
            <a:r>
              <a:rPr lang="cs-CZ" sz="2400" b="1" dirty="0"/>
              <a:t> </a:t>
            </a:r>
            <a:r>
              <a:rPr lang="cs-CZ" sz="2400" b="1" dirty="0" err="1"/>
              <a:t>Ausbildung</a:t>
            </a:r>
            <a:r>
              <a:rPr lang="cs-CZ" sz="2400" b="1" dirty="0"/>
              <a:t>, </a:t>
            </a:r>
            <a:r>
              <a:rPr lang="cs-CZ" sz="2400" b="1" dirty="0" err="1"/>
              <a:t>an</a:t>
            </a:r>
            <a:r>
              <a:rPr lang="cs-CZ" sz="2400" b="1" dirty="0"/>
              <a:t> der </a:t>
            </a:r>
            <a:r>
              <a:rPr lang="cs-CZ" sz="2400" b="1" dirty="0" err="1"/>
              <a:t>die</a:t>
            </a:r>
            <a:r>
              <a:rPr lang="cs-CZ" sz="2400" b="1" dirty="0"/>
              <a:t> </a:t>
            </a:r>
            <a:r>
              <a:rPr lang="cs-CZ" sz="2400" b="1" dirty="0" err="1"/>
              <a:t>Schüler</a:t>
            </a:r>
            <a:r>
              <a:rPr lang="cs-CZ" sz="2400" b="1" dirty="0"/>
              <a:t> </a:t>
            </a:r>
            <a:r>
              <a:rPr lang="cs-CZ" sz="2400" b="1" dirty="0" err="1"/>
              <a:t>eine</a:t>
            </a:r>
            <a:r>
              <a:rPr lang="cs-CZ" sz="2400" b="1" dirty="0"/>
              <a:t> </a:t>
            </a:r>
            <a:r>
              <a:rPr lang="cs-CZ" sz="2400" b="1" dirty="0" err="1"/>
              <a:t>Abitur</a:t>
            </a:r>
            <a:r>
              <a:rPr lang="cs-CZ" sz="2400" b="1" dirty="0"/>
              <a:t> machen </a:t>
            </a:r>
            <a:r>
              <a:rPr lang="cs-CZ" sz="2400" b="1" dirty="0" err="1"/>
              <a:t>können</a:t>
            </a:r>
            <a:r>
              <a:rPr lang="cs-CZ" sz="2400" b="1" dirty="0"/>
              <a:t> !!!</a:t>
            </a:r>
            <a:endParaRPr lang="cs-CZ" sz="2000" dirty="0"/>
          </a:p>
        </p:txBody>
      </p:sp>
    </p:spTree>
  </p:cSld>
  <p:clrMapOvr>
    <a:masterClrMapping/>
  </p:clrMapOvr>
  <p:transition spd="slow"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89339B-C2B0-4BB3-A805-606923477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Was entnehmen Sie dieser Grafik?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EEE7D69B-6D54-421E-9247-ECA41767B4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9" y="2132856"/>
            <a:ext cx="8834462" cy="4224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716504"/>
      </p:ext>
    </p:extLst>
  </p:cSld>
  <p:clrMapOvr>
    <a:masterClrMapping/>
  </p:clrMapOvr>
  <p:transition spd="slow"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3A3305-7171-4ECC-A8CD-BAA6DFF06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1340768"/>
            <a:ext cx="8229600" cy="1252728"/>
          </a:xfrm>
        </p:spPr>
        <p:txBody>
          <a:bodyPr>
            <a:normAutofit/>
          </a:bodyPr>
          <a:lstStyle/>
          <a:p>
            <a:r>
              <a:rPr lang="de-DE" sz="2400" dirty="0"/>
              <a:t>Die Zahl der Schüler an Gymnasien steigt in Deutschland seit Jahrzehnten</a:t>
            </a: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FCC6BDD6-7A4B-4761-87C5-9F740A06CD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50" y="2348880"/>
            <a:ext cx="7429500" cy="4392488"/>
          </a:xfrm>
        </p:spPr>
      </p:pic>
    </p:spTree>
    <p:extLst>
      <p:ext uri="{BB962C8B-B14F-4D97-AF65-F5344CB8AC3E}">
        <p14:creationId xmlns:p14="http://schemas.microsoft.com/office/powerpoint/2010/main" val="3335551488"/>
      </p:ext>
    </p:extLst>
  </p:cSld>
  <p:clrMapOvr>
    <a:masterClrMapping/>
  </p:clrMapOvr>
  <p:transition spd="slow"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Abitur</a:t>
            </a:r>
            <a:endParaRPr lang="cs-CZ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3511197"/>
          </a:xfrm>
        </p:spPr>
        <p:txBody>
          <a:bodyPr/>
          <a:lstStyle/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de-DE" sz="2000" dirty="0"/>
              <a:t>sehr </a:t>
            </a:r>
            <a:r>
              <a:rPr lang="de-DE" sz="2000" b="1" dirty="0"/>
              <a:t>wichtige und </a:t>
            </a:r>
            <a:r>
              <a:rPr lang="de-DE" sz="2000" b="1" dirty="0" err="1"/>
              <a:t>prestige</a:t>
            </a:r>
            <a:r>
              <a:rPr lang="de-DE" sz="2000" b="1" dirty="0"/>
              <a:t>  Prüfung</a:t>
            </a:r>
            <a:r>
              <a:rPr lang="cs-CZ" sz="2000" b="1" dirty="0"/>
              <a:t> </a:t>
            </a:r>
            <a:r>
              <a:rPr lang="cs-CZ" sz="2000" dirty="0"/>
              <a:t>- </a:t>
            </a:r>
            <a:r>
              <a:rPr lang="de-DE" sz="2000" dirty="0"/>
              <a:t>sehr wichtig für </a:t>
            </a:r>
            <a:r>
              <a:rPr lang="de-DE" sz="2000" b="1" dirty="0"/>
              <a:t>Eintritt zur Universität</a:t>
            </a:r>
            <a:endParaRPr lang="cs-CZ" sz="2000" b="1" dirty="0"/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de-DE" sz="2000" dirty="0"/>
              <a:t>Die Schüler bereiten sich auf die Prüfung in den letzten 3 Jahren des Gymnasiums vor</a:t>
            </a:r>
            <a:endParaRPr lang="cs-CZ" sz="2000" dirty="0"/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de-DE" sz="2000" u="sng" dirty="0"/>
              <a:t>besteht aus 4 Schulfächer</a:t>
            </a:r>
            <a:r>
              <a:rPr lang="cs-CZ" sz="2000" dirty="0"/>
              <a:t>:</a:t>
            </a:r>
          </a:p>
          <a:p>
            <a:pPr marL="576072" indent="-457200">
              <a:lnSpc>
                <a:spcPct val="150000"/>
              </a:lnSpc>
              <a:buClr>
                <a:schemeClr val="tx1"/>
              </a:buClr>
              <a:buFont typeface="+mj-lt"/>
              <a:buAutoNum type="alphaLcParenR"/>
            </a:pPr>
            <a:r>
              <a:rPr lang="de-DE" sz="2000" b="1" dirty="0"/>
              <a:t>2 Schulfächer sind „Grund“ </a:t>
            </a:r>
            <a:endParaRPr lang="cs-CZ" sz="2000" b="1" dirty="0"/>
          </a:p>
          <a:p>
            <a:pPr marL="576072" indent="-457200">
              <a:lnSpc>
                <a:spcPct val="150000"/>
              </a:lnSpc>
              <a:buClr>
                <a:schemeClr val="tx1"/>
              </a:buClr>
              <a:buFont typeface="+mj-lt"/>
              <a:buAutoNum type="alphaLcParenR"/>
            </a:pPr>
            <a:r>
              <a:rPr lang="de-DE" sz="2000" b="1" dirty="0"/>
              <a:t>2 andere sind „Leistung</a:t>
            </a:r>
            <a:r>
              <a:rPr lang="de-DE" sz="2000" dirty="0"/>
              <a:t>“</a:t>
            </a:r>
            <a:endParaRPr lang="cs-CZ" sz="2000" dirty="0"/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ransition spd="slow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Tertiäre Ausbildung</a:t>
            </a:r>
            <a:endParaRPr lang="cs-CZ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2082437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de-DE" sz="2000" u="sng" dirty="0"/>
              <a:t>zweigeteilter tertiärer Ausbildung</a:t>
            </a:r>
            <a:r>
              <a:rPr lang="cs-CZ" sz="2000" dirty="0"/>
              <a:t>:</a:t>
            </a:r>
          </a:p>
          <a:p>
            <a:pPr marL="576072" indent="-457200">
              <a:lnSpc>
                <a:spcPct val="150000"/>
              </a:lnSpc>
              <a:buClr>
                <a:schemeClr val="tx1"/>
              </a:buClr>
              <a:buFont typeface="+mj-lt"/>
              <a:buAutoNum type="alphaLcParenR"/>
            </a:pPr>
            <a:r>
              <a:rPr lang="de-DE" sz="2000" b="1" dirty="0"/>
              <a:t>traditionelle Universitäten </a:t>
            </a:r>
            <a:r>
              <a:rPr lang="cs-CZ" sz="2000" dirty="0"/>
              <a:t>- </a:t>
            </a:r>
            <a:r>
              <a:rPr lang="de-DE" sz="2000" dirty="0"/>
              <a:t>allgemeine Informationen </a:t>
            </a:r>
            <a:endParaRPr lang="cs-CZ" sz="2000" dirty="0"/>
          </a:p>
          <a:p>
            <a:pPr marL="576072" indent="-457200">
              <a:lnSpc>
                <a:spcPct val="150000"/>
              </a:lnSpc>
              <a:buClr>
                <a:schemeClr val="tx1"/>
              </a:buClr>
              <a:buFont typeface="+mj-lt"/>
              <a:buAutoNum type="alphaLcParenR"/>
            </a:pPr>
            <a:r>
              <a:rPr lang="de-DE" sz="2000" b="1" dirty="0"/>
              <a:t>Hochschulen</a:t>
            </a:r>
            <a:r>
              <a:rPr lang="de-DE" sz="2000" dirty="0"/>
              <a:t> </a:t>
            </a:r>
            <a:r>
              <a:rPr lang="cs-CZ" sz="2000" dirty="0"/>
              <a:t>- </a:t>
            </a:r>
            <a:r>
              <a:rPr lang="de-DE" sz="2000" dirty="0"/>
              <a:t>einem spezialisierten Fachrichtung</a:t>
            </a:r>
            <a:endParaRPr lang="cs-CZ" sz="2000" dirty="0"/>
          </a:p>
          <a:p>
            <a:pPr marL="576072" indent="-457200">
              <a:lnSpc>
                <a:spcPct val="150000"/>
              </a:lnSpc>
              <a:buClr>
                <a:schemeClr val="tx1"/>
              </a:buClr>
              <a:buNone/>
            </a:pPr>
            <a:endParaRPr lang="cs-CZ" sz="2000" dirty="0"/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de-DE" sz="2000" b="1" dirty="0"/>
              <a:t>Fachhochschulen</a:t>
            </a:r>
            <a:r>
              <a:rPr lang="de-DE" sz="2000" dirty="0"/>
              <a:t> – das Studium ist mit Praxis verbunden</a:t>
            </a:r>
            <a:endParaRPr lang="cs-CZ" sz="2000" dirty="0"/>
          </a:p>
        </p:txBody>
      </p:sp>
      <p:pic>
        <p:nvPicPr>
          <p:cNvPr id="3074" name="Picture 2" descr="VÃ½sledek obrÃ¡zku pro ausbildu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4214818"/>
            <a:ext cx="3248018" cy="216291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2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DAS BILDUNGSSYSTEM IN DEUTSCHLAND </a:t>
            </a:r>
          </a:p>
        </p:txBody>
      </p:sp>
      <p:pic>
        <p:nvPicPr>
          <p:cNvPr id="27650" name="Picture 2" descr="VÃ½sledek obrÃ¡zku pro Schul- und Ausbildungssystem in Deutschla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3" y="2714620"/>
            <a:ext cx="8808719" cy="266463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760D06-5D8F-48EA-B854-AEC7D8819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Duale Ausbildungssystem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4AE0176-EBAC-4742-9BBA-EB42D41ED5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519131B-799A-4BB9-B062-7819887719E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>
                <a:hlinkClick r:id="rId2" action="ppaction://hlinkfile"/>
              </a:rPr>
              <a:t>Duale Berufsausbildung in Deutschland(1).mp4</a:t>
            </a:r>
            <a:endParaRPr lang="de-DE" dirty="0"/>
          </a:p>
          <a:p>
            <a:endParaRPr lang="de-DE" dirty="0"/>
          </a:p>
          <a:p>
            <a:r>
              <a:rPr lang="de-DE" dirty="0"/>
              <a:t>(ca. 8 Minuten)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CA52650-01FE-4BAE-B48B-B696C2DBAA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1FDA35C-97F8-4268-825B-0EA222AA962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de-DE" dirty="0"/>
              <a:t>Film!</a:t>
            </a:r>
          </a:p>
        </p:txBody>
      </p:sp>
    </p:spTree>
    <p:extLst>
      <p:ext uri="{BB962C8B-B14F-4D97-AF65-F5344CB8AC3E}">
        <p14:creationId xmlns:p14="http://schemas.microsoft.com/office/powerpoint/2010/main" val="2793522664"/>
      </p:ext>
    </p:extLst>
  </p:cSld>
  <p:clrMapOvr>
    <a:masterClrMapping/>
  </p:clrMapOvr>
  <p:transition spd="slow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7901014" cy="351119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cs-CZ" sz="2000" dirty="0"/>
              <a:t>kein einheitliches Schul- und Ausbildungssystem </a:t>
            </a:r>
            <a:r>
              <a:rPr lang="de-DE" sz="2000" dirty="0"/>
              <a:t>wie in Polen</a:t>
            </a:r>
            <a:endParaRPr lang="cs-CZ" sz="2000" dirty="0"/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cs-CZ" sz="2000" b="1" dirty="0"/>
              <a:t>16 </a:t>
            </a:r>
            <a:r>
              <a:rPr lang="cs-CZ" sz="2000" b="1" dirty="0" err="1"/>
              <a:t>Bundesländern</a:t>
            </a:r>
            <a:r>
              <a:rPr lang="cs-CZ" sz="2000" dirty="0"/>
              <a:t> </a:t>
            </a:r>
            <a:r>
              <a:rPr lang="cs-CZ" sz="2000" dirty="0" err="1"/>
              <a:t>und</a:t>
            </a:r>
            <a:r>
              <a:rPr lang="cs-CZ" sz="2000" dirty="0"/>
              <a:t> </a:t>
            </a:r>
            <a:r>
              <a:rPr lang="cs-CZ" sz="2000" dirty="0" err="1"/>
              <a:t>jedes</a:t>
            </a:r>
            <a:r>
              <a:rPr lang="cs-CZ" sz="2000" dirty="0"/>
              <a:t> Bund </a:t>
            </a:r>
            <a:r>
              <a:rPr lang="cs-CZ" sz="2000" dirty="0" err="1"/>
              <a:t>hat</a:t>
            </a:r>
            <a:r>
              <a:rPr lang="cs-CZ" sz="2000" dirty="0"/>
              <a:t> </a:t>
            </a:r>
            <a:r>
              <a:rPr lang="cs-CZ" sz="2000" dirty="0" err="1"/>
              <a:t>ein</a:t>
            </a:r>
            <a:r>
              <a:rPr lang="cs-CZ" sz="2000" dirty="0"/>
              <a:t> </a:t>
            </a:r>
            <a:r>
              <a:rPr lang="cs-CZ" sz="2000" b="1" dirty="0" err="1"/>
              <a:t>einiges</a:t>
            </a:r>
            <a:r>
              <a:rPr lang="cs-CZ" sz="2000" b="1" dirty="0"/>
              <a:t> Schul- </a:t>
            </a:r>
            <a:r>
              <a:rPr lang="cs-CZ" sz="2000" b="1" dirty="0" err="1"/>
              <a:t>und</a:t>
            </a:r>
            <a:r>
              <a:rPr lang="cs-CZ" sz="2000" b="1" dirty="0"/>
              <a:t> </a:t>
            </a:r>
            <a:r>
              <a:rPr lang="cs-CZ" sz="2000" b="1" dirty="0" err="1"/>
              <a:t>Ausbildungssystem</a:t>
            </a:r>
            <a:endParaRPr lang="cs-CZ" sz="2000" b="1" dirty="0"/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cs-CZ" sz="2000" dirty="0"/>
              <a:t>in </a:t>
            </a:r>
            <a:r>
              <a:rPr lang="cs-CZ" sz="2000" u="sng" dirty="0"/>
              <a:t>Deu</a:t>
            </a:r>
            <a:r>
              <a:rPr lang="de-DE" sz="2000" u="sng" dirty="0" err="1"/>
              <a:t>ts</a:t>
            </a:r>
            <a:r>
              <a:rPr lang="cs-CZ" sz="2000" u="sng" dirty="0"/>
              <a:t>chland</a:t>
            </a:r>
            <a:r>
              <a:rPr lang="cs-CZ" sz="2000" dirty="0"/>
              <a:t>:</a:t>
            </a:r>
          </a:p>
          <a:p>
            <a:pPr marL="576072" indent="-457200">
              <a:lnSpc>
                <a:spcPct val="150000"/>
              </a:lnSpc>
              <a:buClr>
                <a:schemeClr val="tx1"/>
              </a:buClr>
              <a:buFont typeface="+mj-lt"/>
              <a:buAutoNum type="alphaLcParenR"/>
            </a:pPr>
            <a:r>
              <a:rPr lang="cs-CZ" sz="2000" b="1" dirty="0" err="1"/>
              <a:t>öffentliche</a:t>
            </a:r>
            <a:r>
              <a:rPr lang="cs-CZ" sz="2000" b="1" dirty="0"/>
              <a:t> </a:t>
            </a:r>
            <a:r>
              <a:rPr lang="cs-CZ" sz="2000" b="1" dirty="0" err="1"/>
              <a:t>Schulen</a:t>
            </a:r>
            <a:endParaRPr lang="cs-CZ" sz="2000" b="1" dirty="0"/>
          </a:p>
          <a:p>
            <a:pPr marL="576072" indent="-457200">
              <a:lnSpc>
                <a:spcPct val="150000"/>
              </a:lnSpc>
              <a:buClr>
                <a:schemeClr val="tx1"/>
              </a:buClr>
              <a:buFont typeface="+mj-lt"/>
              <a:buAutoNum type="alphaLcParenR"/>
            </a:pPr>
            <a:r>
              <a:rPr lang="cs-CZ" sz="2000" b="1" dirty="0"/>
              <a:t>private</a:t>
            </a:r>
            <a:r>
              <a:rPr lang="cs-CZ" sz="2000" dirty="0"/>
              <a:t> oder </a:t>
            </a:r>
            <a:r>
              <a:rPr lang="cs-CZ" sz="2000" b="1" dirty="0"/>
              <a:t>kirch</a:t>
            </a:r>
            <a:r>
              <a:rPr lang="de-DE" sz="2000" b="1" dirty="0" err="1"/>
              <a:t>liche</a:t>
            </a:r>
            <a:r>
              <a:rPr lang="cs-CZ" sz="2000" b="1" dirty="0"/>
              <a:t> Schulen</a:t>
            </a:r>
            <a:r>
              <a:rPr lang="cs-CZ" sz="2000" dirty="0"/>
              <a:t> </a:t>
            </a:r>
          </a:p>
        </p:txBody>
      </p:sp>
      <p:pic>
        <p:nvPicPr>
          <p:cNvPr id="22532" name="Picture 4" descr="VÃ½sledek obrÃ¡zku pro ausbildu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65839" y="0"/>
            <a:ext cx="2078161" cy="142873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65420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cs-CZ" sz="2000" b="1" dirty="0" err="1"/>
              <a:t>Bildung</a:t>
            </a:r>
            <a:r>
              <a:rPr lang="cs-CZ" sz="2000" b="1" dirty="0"/>
              <a:t> </a:t>
            </a:r>
            <a:r>
              <a:rPr lang="cs-CZ" sz="2000" b="1" dirty="0" err="1"/>
              <a:t>als</a:t>
            </a:r>
            <a:r>
              <a:rPr lang="cs-CZ" sz="2000" b="1" dirty="0"/>
              <a:t> </a:t>
            </a:r>
            <a:r>
              <a:rPr lang="cs-CZ" sz="2000" b="1" dirty="0" err="1"/>
              <a:t>Ganzes</a:t>
            </a:r>
            <a:r>
              <a:rPr lang="cs-CZ" sz="2000" b="1" dirty="0"/>
              <a:t> </a:t>
            </a:r>
            <a:r>
              <a:rPr lang="cs-CZ" sz="2000" dirty="0"/>
              <a:t>= </a:t>
            </a:r>
            <a:r>
              <a:rPr lang="cs-CZ" sz="2000" dirty="0" err="1"/>
              <a:t>unter</a:t>
            </a:r>
            <a:r>
              <a:rPr lang="cs-CZ" sz="2000" dirty="0"/>
              <a:t> der </a:t>
            </a:r>
            <a:r>
              <a:rPr lang="cs-CZ" sz="2000" dirty="0" err="1"/>
              <a:t>Aufsicht</a:t>
            </a:r>
            <a:r>
              <a:rPr lang="cs-CZ" sz="2000" dirty="0"/>
              <a:t> des </a:t>
            </a:r>
            <a:r>
              <a:rPr lang="cs-CZ" sz="2000" dirty="0" err="1"/>
              <a:t>Staates</a:t>
            </a:r>
            <a:r>
              <a:rPr lang="cs-CZ" sz="2000" dirty="0"/>
              <a:t> 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cs-CZ" sz="2000" b="1" dirty="0" err="1"/>
              <a:t>einzelnen</a:t>
            </a:r>
            <a:r>
              <a:rPr lang="cs-CZ" sz="2000" b="1" dirty="0"/>
              <a:t> </a:t>
            </a:r>
            <a:r>
              <a:rPr lang="cs-CZ" sz="2000" b="1" dirty="0" err="1"/>
              <a:t>Bundesländern</a:t>
            </a:r>
            <a:r>
              <a:rPr lang="cs-CZ" sz="2000" b="1" dirty="0"/>
              <a:t> </a:t>
            </a:r>
            <a:r>
              <a:rPr lang="cs-CZ" sz="2000" dirty="0"/>
              <a:t>= </a:t>
            </a:r>
            <a:r>
              <a:rPr lang="cs-CZ" sz="2000" dirty="0" err="1"/>
              <a:t>eine</a:t>
            </a:r>
            <a:r>
              <a:rPr lang="cs-CZ" sz="2000" dirty="0"/>
              <a:t> </a:t>
            </a:r>
            <a:r>
              <a:rPr lang="cs-CZ" sz="2000" dirty="0" err="1"/>
              <a:t>eigene</a:t>
            </a:r>
            <a:r>
              <a:rPr lang="cs-CZ" sz="2000" dirty="0"/>
              <a:t> </a:t>
            </a:r>
            <a:r>
              <a:rPr lang="cs-CZ" sz="2000" dirty="0" err="1"/>
              <a:t>Ausbildungssysteme</a:t>
            </a:r>
            <a:r>
              <a:rPr lang="cs-CZ" sz="2000" dirty="0"/>
              <a:t> </a:t>
            </a:r>
            <a:r>
              <a:rPr lang="cs-CZ" sz="2000" dirty="0" err="1"/>
              <a:t>mit</a:t>
            </a:r>
            <a:r>
              <a:rPr lang="cs-CZ" sz="2000" dirty="0"/>
              <a:t> </a:t>
            </a:r>
            <a:r>
              <a:rPr lang="cs-CZ" sz="2000" dirty="0" err="1"/>
              <a:t>unterschiedlichen</a:t>
            </a:r>
            <a:r>
              <a:rPr lang="cs-CZ" sz="2000" dirty="0"/>
              <a:t> </a:t>
            </a:r>
            <a:r>
              <a:rPr lang="cs-CZ" sz="2000" dirty="0" err="1"/>
              <a:t>Regeln</a:t>
            </a:r>
            <a:endParaRPr lang="cs-CZ" sz="2000" dirty="0"/>
          </a:p>
          <a:p>
            <a:pPr>
              <a:lnSpc>
                <a:spcPct val="150000"/>
              </a:lnSpc>
              <a:buClr>
                <a:schemeClr val="tx1"/>
              </a:buClr>
              <a:buNone/>
            </a:pPr>
            <a:r>
              <a:rPr lang="cs-CZ" sz="2000" b="1" dirty="0"/>
              <a:t>	ABER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cs-CZ" sz="2000" dirty="0" err="1"/>
              <a:t>für</a:t>
            </a:r>
            <a:r>
              <a:rPr lang="cs-CZ" sz="2000" dirty="0"/>
              <a:t> </a:t>
            </a:r>
            <a:r>
              <a:rPr lang="cs-CZ" sz="2000" dirty="0" err="1"/>
              <a:t>Schulen</a:t>
            </a:r>
            <a:r>
              <a:rPr lang="cs-CZ" sz="2000" dirty="0"/>
              <a:t> in </a:t>
            </a:r>
            <a:r>
              <a:rPr lang="cs-CZ" sz="2000" dirty="0" err="1"/>
              <a:t>allen</a:t>
            </a:r>
            <a:r>
              <a:rPr lang="cs-CZ" sz="2000" dirty="0"/>
              <a:t> </a:t>
            </a:r>
            <a:r>
              <a:rPr lang="cs-CZ" sz="2000" dirty="0" err="1"/>
              <a:t>Bundesrepubliken</a:t>
            </a:r>
            <a:r>
              <a:rPr lang="cs-CZ" sz="2000" dirty="0"/>
              <a:t> </a:t>
            </a:r>
            <a:r>
              <a:rPr lang="cs-CZ" sz="2000" b="1" dirty="0" err="1"/>
              <a:t>gemeinsame</a:t>
            </a:r>
            <a:r>
              <a:rPr lang="cs-CZ" sz="2000" b="1" dirty="0"/>
              <a:t> </a:t>
            </a:r>
            <a:r>
              <a:rPr lang="cs-CZ" sz="2000" b="1" dirty="0" err="1"/>
              <a:t>ist</a:t>
            </a:r>
            <a:r>
              <a:rPr lang="cs-CZ" sz="2000" u="sng" dirty="0"/>
              <a:t>:</a:t>
            </a:r>
          </a:p>
          <a:p>
            <a:pPr marL="576072" indent="-457200">
              <a:lnSpc>
                <a:spcPct val="150000"/>
              </a:lnSpc>
              <a:buClr>
                <a:schemeClr val="tx1"/>
              </a:buClr>
              <a:buFont typeface="+mj-lt"/>
              <a:buAutoNum type="alphaLcParenR"/>
            </a:pPr>
            <a:r>
              <a:rPr lang="cs-CZ" sz="2000" b="1" dirty="0"/>
              <a:t>die Dauer de</a:t>
            </a:r>
            <a:r>
              <a:rPr lang="de-DE" sz="2000" b="1" dirty="0"/>
              <a:t>r</a:t>
            </a:r>
            <a:r>
              <a:rPr lang="cs-CZ" sz="2000" b="1" dirty="0"/>
              <a:t> Schulpflicht</a:t>
            </a:r>
          </a:p>
          <a:p>
            <a:pPr marL="576072" indent="-457200">
              <a:lnSpc>
                <a:spcPct val="150000"/>
              </a:lnSpc>
              <a:buClr>
                <a:schemeClr val="tx1"/>
              </a:buClr>
              <a:buFont typeface="+mj-lt"/>
              <a:buAutoNum type="alphaLcParenR"/>
            </a:pPr>
            <a:r>
              <a:rPr lang="cs-CZ" sz="2000" b="1" dirty="0"/>
              <a:t>die Kennzeichnung von Bildungseinrichtungen</a:t>
            </a:r>
          </a:p>
          <a:p>
            <a:pPr marL="576072" indent="-457200">
              <a:lnSpc>
                <a:spcPct val="150000"/>
              </a:lnSpc>
              <a:buClr>
                <a:schemeClr val="tx1"/>
              </a:buClr>
              <a:buFont typeface="+mj-lt"/>
              <a:buAutoNum type="alphaLcParenR"/>
            </a:pPr>
            <a:r>
              <a:rPr lang="de-DE" sz="2000" b="1" dirty="0"/>
              <a:t>gegenseitige Anerkennung von Zeugnissen</a:t>
            </a:r>
            <a:endParaRPr lang="cs-CZ" sz="2000" b="1" dirty="0"/>
          </a:p>
        </p:txBody>
      </p:sp>
    </p:spTree>
  </p:cSld>
  <p:clrMapOvr>
    <a:masterClrMapping/>
  </p:clrMapOvr>
  <p:transition spd="slow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Die </a:t>
            </a:r>
            <a:r>
              <a:rPr lang="de-DE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Vorschulerziehung</a:t>
            </a:r>
            <a:r>
              <a:rPr lang="de-D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endParaRPr lang="cs-CZ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43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de-DE" sz="2000" dirty="0"/>
              <a:t>Vorschulerziehung ist </a:t>
            </a:r>
            <a:r>
              <a:rPr lang="de-DE" sz="2000" b="1" dirty="0"/>
              <a:t>nicht obligatorisch</a:t>
            </a:r>
            <a:endParaRPr lang="cs-CZ" sz="2000" b="1" dirty="0"/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de-DE" sz="2000" dirty="0"/>
              <a:t>Kinder im Alter von 3 bis 6 Jahre besuchen Kindergärten</a:t>
            </a:r>
            <a:r>
              <a:rPr lang="cs-CZ" sz="2000" dirty="0"/>
              <a:t> 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de-DE" sz="2000" dirty="0"/>
              <a:t>Kinderkrippe nur Ausnahme sind</a:t>
            </a:r>
            <a:endParaRPr lang="cs-CZ" sz="2000" dirty="0"/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de-DE" sz="2000" b="1" dirty="0"/>
              <a:t>Vorklassen</a:t>
            </a:r>
            <a:r>
              <a:rPr lang="de-DE" sz="2000" dirty="0"/>
              <a:t> </a:t>
            </a:r>
            <a:r>
              <a:rPr lang="cs-CZ" sz="2000" dirty="0"/>
              <a:t>= V</a:t>
            </a:r>
            <a:r>
              <a:rPr lang="de-DE" sz="2000" dirty="0" err="1"/>
              <a:t>orbereit</a:t>
            </a:r>
            <a:r>
              <a:rPr lang="cs-CZ" sz="2000" dirty="0"/>
              <a:t>ung</a:t>
            </a:r>
            <a:r>
              <a:rPr lang="de-DE" sz="2000" dirty="0"/>
              <a:t> auf die Grundschule</a:t>
            </a:r>
            <a:endParaRPr lang="cs-CZ" sz="2000" dirty="0"/>
          </a:p>
          <a:p>
            <a:pPr>
              <a:buNone/>
            </a:pPr>
            <a:endParaRPr lang="cs-CZ" dirty="0"/>
          </a:p>
        </p:txBody>
      </p:sp>
      <p:pic>
        <p:nvPicPr>
          <p:cNvPr id="20482" name="Picture 2" descr="VÃ½sledek obrÃ¡zku pro obrÃ¡zky dÄti ze Å¡kolky nastenk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429132"/>
            <a:ext cx="1962148" cy="1962149"/>
          </a:xfrm>
          <a:prstGeom prst="rect">
            <a:avLst/>
          </a:prstGeom>
          <a:noFill/>
        </p:spPr>
      </p:pic>
      <p:pic>
        <p:nvPicPr>
          <p:cNvPr id="20484" name="Picture 4" descr="VÃ½sledek obrÃ¡zku pro obrÃ¡zky dÄti ze Å¡kolky nastenk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4429132"/>
            <a:ext cx="1962148" cy="1962149"/>
          </a:xfrm>
          <a:prstGeom prst="rect">
            <a:avLst/>
          </a:prstGeom>
          <a:noFill/>
        </p:spPr>
      </p:pic>
      <p:pic>
        <p:nvPicPr>
          <p:cNvPr id="20486" name="Picture 6" descr="VÃ½sledek obrÃ¡zku pro obrÃ¡zky dÄti ze Å¡kolky nastenk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4" y="4429132"/>
            <a:ext cx="1962148" cy="1962149"/>
          </a:xfrm>
          <a:prstGeom prst="rect">
            <a:avLst/>
          </a:prstGeom>
          <a:noFill/>
        </p:spPr>
      </p:pic>
      <p:pic>
        <p:nvPicPr>
          <p:cNvPr id="20488" name="Picture 8" descr="VÃ½sledek obrÃ¡zku pro obrÃ¡zky dÄti ze Å¡kolky nastenky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29454" y="4429132"/>
            <a:ext cx="1962148" cy="196214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Primäre Ausbildung </a:t>
            </a:r>
            <a:endParaRPr lang="cs-CZ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1537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de-DE" sz="2000" b="1" dirty="0"/>
              <a:t>Grundschule</a:t>
            </a:r>
            <a:r>
              <a:rPr lang="cs-CZ" sz="2000" b="1" dirty="0"/>
              <a:t> = h</a:t>
            </a:r>
            <a:r>
              <a:rPr lang="de-DE" sz="2000" dirty="0" err="1"/>
              <a:t>ier</a:t>
            </a:r>
            <a:r>
              <a:rPr lang="de-DE" sz="2000" dirty="0"/>
              <a:t> bleiben die Kinder 4 Jahre</a:t>
            </a:r>
            <a:endParaRPr lang="cs-CZ" sz="2000" dirty="0"/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de-DE" sz="2000" dirty="0"/>
              <a:t>Alter von 10 Jahren</a:t>
            </a:r>
            <a:r>
              <a:rPr lang="cs-CZ" sz="2000" dirty="0"/>
              <a:t> = </a:t>
            </a:r>
            <a:r>
              <a:rPr lang="de-DE" sz="2000" b="1" u="sng" dirty="0"/>
              <a:t>Schlüsseljahr</a:t>
            </a:r>
            <a:r>
              <a:rPr lang="cs-CZ" sz="2000" dirty="0"/>
              <a:t> - </a:t>
            </a:r>
            <a:r>
              <a:rPr lang="de-DE" sz="2000" dirty="0"/>
              <a:t>das Ende der Grundschule </a:t>
            </a:r>
            <a:endParaRPr lang="cs-CZ" sz="2000" dirty="0"/>
          </a:p>
        </p:txBody>
      </p:sp>
    </p:spTree>
  </p:cSld>
  <p:clrMapOvr>
    <a:masterClrMapping/>
  </p:clrMapOvr>
  <p:transition spd="slow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Sekundäre Ausbildung</a:t>
            </a:r>
            <a:r>
              <a:rPr lang="de-D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endParaRPr lang="cs-CZ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3900486" cy="229675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cs-CZ" sz="2000" u="sng" dirty="0" err="1"/>
              <a:t>Hauptgruppen</a:t>
            </a:r>
            <a:r>
              <a:rPr lang="cs-CZ" sz="2000" u="sng" dirty="0"/>
              <a:t> </a:t>
            </a:r>
            <a:r>
              <a:rPr lang="cs-CZ" sz="2000" u="sng" dirty="0" err="1"/>
              <a:t>von</a:t>
            </a:r>
            <a:r>
              <a:rPr lang="cs-CZ" sz="2000" u="sng" dirty="0"/>
              <a:t> </a:t>
            </a:r>
            <a:r>
              <a:rPr lang="cs-CZ" sz="2000" u="sng" dirty="0" err="1"/>
              <a:t>Schulen</a:t>
            </a:r>
            <a:r>
              <a:rPr lang="cs-CZ" sz="2000" u="sng" dirty="0"/>
              <a:t>:</a:t>
            </a:r>
          </a:p>
          <a:p>
            <a:pPr marL="576072" indent="-457200">
              <a:lnSpc>
                <a:spcPct val="15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cs-CZ" sz="2000" b="1" dirty="0"/>
              <a:t>Hauptschulen</a:t>
            </a:r>
            <a:r>
              <a:rPr lang="de-DE" sz="2000" b="1" dirty="0"/>
              <a:t> („Restschule“)</a:t>
            </a:r>
            <a:endParaRPr lang="cs-CZ" sz="2000" b="1" dirty="0"/>
          </a:p>
          <a:p>
            <a:pPr marL="576072" indent="-457200">
              <a:lnSpc>
                <a:spcPct val="15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cs-CZ" sz="2000" b="1" dirty="0" err="1"/>
              <a:t>Realschulen</a:t>
            </a:r>
            <a:endParaRPr lang="cs-CZ" sz="2000" b="1" dirty="0"/>
          </a:p>
          <a:p>
            <a:pPr marL="576072" indent="-457200">
              <a:lnSpc>
                <a:spcPct val="15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cs-CZ" sz="2000" b="1" dirty="0" err="1"/>
              <a:t>Gymnasien</a:t>
            </a:r>
            <a:endParaRPr lang="cs-CZ" sz="2000" u="sng" dirty="0"/>
          </a:p>
        </p:txBody>
      </p:sp>
    </p:spTree>
  </p:cSld>
  <p:clrMapOvr>
    <a:masterClrMapping/>
  </p:clrMapOvr>
  <p:transition spd="slow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HAUPTSCHULEN</a:t>
            </a:r>
            <a:endParaRPr lang="cs-CZ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6257940" cy="272537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cs-CZ" sz="2000" dirty="0"/>
              <a:t>das </a:t>
            </a:r>
            <a:r>
              <a:rPr lang="de-DE" sz="2000" dirty="0"/>
              <a:t>Ausbildung</a:t>
            </a:r>
            <a:r>
              <a:rPr lang="cs-CZ" sz="2000" dirty="0"/>
              <a:t> dauert </a:t>
            </a:r>
            <a:r>
              <a:rPr lang="cs-CZ" sz="2000" b="1" dirty="0"/>
              <a:t>5 oder 6 Jahre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cs-CZ" sz="2000" dirty="0" err="1"/>
              <a:t>für</a:t>
            </a:r>
            <a:r>
              <a:rPr lang="cs-CZ" sz="2000" dirty="0"/>
              <a:t> </a:t>
            </a:r>
            <a:r>
              <a:rPr lang="cs-CZ" sz="2000" dirty="0" err="1"/>
              <a:t>Kinder</a:t>
            </a:r>
            <a:r>
              <a:rPr lang="cs-CZ" sz="2000" dirty="0"/>
              <a:t>, </a:t>
            </a:r>
            <a:r>
              <a:rPr lang="cs-CZ" sz="2000" dirty="0" err="1"/>
              <a:t>die</a:t>
            </a:r>
            <a:r>
              <a:rPr lang="cs-CZ" sz="2000" dirty="0"/>
              <a:t> </a:t>
            </a:r>
            <a:r>
              <a:rPr lang="cs-CZ" sz="2000" dirty="0" err="1"/>
              <a:t>Probleme</a:t>
            </a:r>
            <a:r>
              <a:rPr lang="cs-CZ" sz="2000" dirty="0"/>
              <a:t> </a:t>
            </a:r>
            <a:r>
              <a:rPr lang="cs-CZ" sz="2000" dirty="0" err="1"/>
              <a:t>mit</a:t>
            </a:r>
            <a:r>
              <a:rPr lang="cs-CZ" sz="2000" dirty="0"/>
              <a:t> </a:t>
            </a:r>
            <a:r>
              <a:rPr lang="cs-CZ" sz="2000" dirty="0" err="1"/>
              <a:t>ihrem</a:t>
            </a:r>
            <a:r>
              <a:rPr lang="cs-CZ" sz="2000" dirty="0"/>
              <a:t> Studium  </a:t>
            </a:r>
            <a:r>
              <a:rPr lang="cs-CZ" sz="2000" dirty="0" err="1"/>
              <a:t>haben</a:t>
            </a:r>
            <a:endParaRPr lang="cs-CZ" sz="2000" dirty="0"/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de-DE" sz="2000" dirty="0"/>
              <a:t>Allgemeinbildung und eine Sprache</a:t>
            </a:r>
            <a:endParaRPr lang="cs-CZ" sz="2000" dirty="0"/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cs-CZ" sz="2000" dirty="0"/>
              <a:t>heute </a:t>
            </a:r>
            <a:r>
              <a:rPr lang="de-DE" sz="2000" dirty="0"/>
              <a:t>nicht sehr beliebt</a:t>
            </a:r>
            <a:r>
              <a:rPr lang="cs-CZ" sz="2000" dirty="0"/>
              <a:t> in </a:t>
            </a:r>
            <a:r>
              <a:rPr lang="cs-CZ" sz="2000" dirty="0" err="1"/>
              <a:t>Deutschland</a:t>
            </a:r>
            <a:endParaRPr lang="cs-CZ" sz="2000" dirty="0"/>
          </a:p>
        </p:txBody>
      </p:sp>
    </p:spTree>
  </p:cSld>
  <p:clrMapOvr>
    <a:masterClrMapping/>
  </p:clrMapOvr>
  <p:transition spd="slow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REALSCHULEN</a:t>
            </a:r>
            <a:endParaRPr lang="cs-CZ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393982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cs-CZ" sz="2000" dirty="0"/>
              <a:t>das Studium </a:t>
            </a:r>
            <a:r>
              <a:rPr lang="de-DE" sz="2000" dirty="0"/>
              <a:t>(besser: der Unterricht) </a:t>
            </a:r>
            <a:r>
              <a:rPr lang="cs-CZ" sz="2000" dirty="0"/>
              <a:t>dauert </a:t>
            </a:r>
            <a:r>
              <a:rPr lang="cs-CZ" sz="2000" b="1" dirty="0"/>
              <a:t>6 Jahre</a:t>
            </a:r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cs-CZ" sz="2000" dirty="0"/>
              <a:t>ab der 7. </a:t>
            </a:r>
            <a:r>
              <a:rPr lang="cs-CZ" sz="2000" dirty="0" err="1"/>
              <a:t>Klasse</a:t>
            </a:r>
            <a:r>
              <a:rPr lang="cs-CZ" sz="2000" dirty="0"/>
              <a:t> </a:t>
            </a:r>
            <a:r>
              <a:rPr lang="cs-CZ" sz="2000" dirty="0" err="1"/>
              <a:t>die</a:t>
            </a:r>
            <a:r>
              <a:rPr lang="cs-CZ" sz="2000" dirty="0"/>
              <a:t> </a:t>
            </a:r>
            <a:r>
              <a:rPr lang="cs-CZ" sz="2000" dirty="0" err="1"/>
              <a:t>Unterricht</a:t>
            </a:r>
            <a:r>
              <a:rPr lang="cs-CZ" sz="2000" dirty="0"/>
              <a:t> </a:t>
            </a:r>
            <a:r>
              <a:rPr lang="cs-CZ" sz="2000" dirty="0" err="1"/>
              <a:t>konzertriert</a:t>
            </a:r>
            <a:r>
              <a:rPr lang="cs-CZ" sz="2000" dirty="0"/>
              <a:t> </a:t>
            </a:r>
            <a:r>
              <a:rPr lang="cs-CZ" sz="2000" dirty="0" err="1"/>
              <a:t>sich</a:t>
            </a:r>
            <a:r>
              <a:rPr lang="cs-CZ" sz="2000" dirty="0"/>
              <a:t> </a:t>
            </a:r>
            <a:r>
              <a:rPr lang="cs-CZ" sz="2000" dirty="0" err="1"/>
              <a:t>auf</a:t>
            </a:r>
            <a:r>
              <a:rPr lang="cs-CZ" sz="2000" dirty="0"/>
              <a:t> </a:t>
            </a:r>
            <a:r>
              <a:rPr lang="cs-CZ" sz="2000" dirty="0" err="1"/>
              <a:t>Fächer</a:t>
            </a:r>
            <a:r>
              <a:rPr lang="cs-CZ" sz="2000" dirty="0"/>
              <a:t> </a:t>
            </a:r>
            <a:r>
              <a:rPr lang="cs-CZ" sz="2000" dirty="0" err="1"/>
              <a:t>mit</a:t>
            </a:r>
            <a:r>
              <a:rPr lang="cs-CZ" sz="2000" dirty="0"/>
              <a:t> </a:t>
            </a:r>
            <a:r>
              <a:rPr lang="cs-CZ" sz="2000" dirty="0" err="1"/>
              <a:t>wirtschaftlicher</a:t>
            </a:r>
            <a:r>
              <a:rPr lang="cs-CZ" sz="2000" dirty="0"/>
              <a:t> </a:t>
            </a:r>
            <a:r>
              <a:rPr lang="cs-CZ" sz="2000" dirty="0" err="1"/>
              <a:t>Specialisierung</a:t>
            </a:r>
            <a:endParaRPr lang="cs-CZ" sz="2000" dirty="0"/>
          </a:p>
          <a:p>
            <a:pPr>
              <a:lnSpc>
                <a:spcPct val="150000"/>
              </a:lnSpc>
              <a:buClr>
                <a:schemeClr val="tx1"/>
              </a:buClr>
              <a:buNone/>
            </a:pPr>
            <a:endParaRPr lang="cs-CZ" sz="2000" dirty="0"/>
          </a:p>
          <a:p>
            <a:pPr>
              <a:lnSpc>
                <a:spcPct val="150000"/>
              </a:lnSpc>
              <a:buClr>
                <a:schemeClr val="tx1"/>
              </a:buClr>
              <a:buNone/>
            </a:pPr>
            <a:r>
              <a:rPr lang="cs-CZ" sz="2000" dirty="0"/>
              <a:t>	</a:t>
            </a:r>
            <a:r>
              <a:rPr lang="cs-CZ" sz="2400" dirty="0"/>
              <a:t>!!! </a:t>
            </a:r>
            <a:r>
              <a:rPr lang="cs-CZ" sz="2400" b="1" dirty="0" err="1"/>
              <a:t>Realschule</a:t>
            </a:r>
            <a:r>
              <a:rPr lang="cs-CZ" sz="2400" b="1" dirty="0"/>
              <a:t> </a:t>
            </a:r>
            <a:r>
              <a:rPr lang="cs-CZ" sz="2400" b="1" dirty="0" err="1"/>
              <a:t>ist</a:t>
            </a:r>
            <a:r>
              <a:rPr lang="cs-CZ" sz="2400" b="1" dirty="0"/>
              <a:t> </a:t>
            </a:r>
            <a:r>
              <a:rPr lang="cs-CZ" sz="2400" b="1" dirty="0" err="1"/>
              <a:t>die</a:t>
            </a:r>
            <a:r>
              <a:rPr lang="cs-CZ" sz="2400" b="1" dirty="0"/>
              <a:t> </a:t>
            </a:r>
            <a:r>
              <a:rPr lang="cs-CZ" sz="2400" b="1" dirty="0" err="1"/>
              <a:t>einzige</a:t>
            </a:r>
            <a:r>
              <a:rPr lang="cs-CZ" sz="2400" b="1" dirty="0"/>
              <a:t> </a:t>
            </a:r>
            <a:r>
              <a:rPr lang="cs-CZ" sz="2400" b="1" dirty="0" err="1"/>
              <a:t>Schule</a:t>
            </a:r>
            <a:r>
              <a:rPr lang="cs-CZ" sz="2400" b="1" dirty="0"/>
              <a:t>, </a:t>
            </a:r>
            <a:r>
              <a:rPr lang="cs-CZ" sz="2400" b="1" dirty="0" err="1"/>
              <a:t>aus</a:t>
            </a:r>
            <a:r>
              <a:rPr lang="cs-CZ" sz="2400" b="1" dirty="0"/>
              <a:t> der </a:t>
            </a:r>
            <a:r>
              <a:rPr lang="cs-CZ" sz="2400" b="1" dirty="0" err="1"/>
              <a:t>sehr</a:t>
            </a:r>
            <a:r>
              <a:rPr lang="cs-CZ" sz="2400" b="1" dirty="0"/>
              <a:t> </a:t>
            </a:r>
            <a:r>
              <a:rPr lang="cs-CZ" sz="2400" b="1" dirty="0" err="1"/>
              <a:t>erfolgreiche</a:t>
            </a:r>
            <a:r>
              <a:rPr lang="cs-CZ" sz="2400" b="1" dirty="0"/>
              <a:t> </a:t>
            </a:r>
            <a:r>
              <a:rPr lang="cs-CZ" sz="2400" b="1" dirty="0" err="1"/>
              <a:t>Schüler</a:t>
            </a:r>
            <a:r>
              <a:rPr lang="cs-CZ" sz="2400" b="1" dirty="0"/>
              <a:t> nach </a:t>
            </a:r>
            <a:r>
              <a:rPr lang="cs-CZ" sz="2400" b="1" dirty="0" err="1"/>
              <a:t>dem</a:t>
            </a:r>
            <a:r>
              <a:rPr lang="cs-CZ" sz="2400" b="1" dirty="0"/>
              <a:t> 7. </a:t>
            </a:r>
            <a:r>
              <a:rPr lang="cs-CZ" sz="2400" b="1" dirty="0" err="1"/>
              <a:t>Klasse</a:t>
            </a:r>
            <a:r>
              <a:rPr lang="cs-CZ" sz="2400" b="1" dirty="0"/>
              <a:t> in </a:t>
            </a:r>
            <a:r>
              <a:rPr lang="cs-CZ" sz="2400" b="1" dirty="0" err="1"/>
              <a:t>die</a:t>
            </a:r>
            <a:r>
              <a:rPr lang="cs-CZ" sz="2400" b="1" dirty="0"/>
              <a:t> Gymnasium </a:t>
            </a:r>
            <a:r>
              <a:rPr lang="cs-CZ" sz="2400" b="1" dirty="0" err="1"/>
              <a:t>wechseln</a:t>
            </a:r>
            <a:r>
              <a:rPr lang="cs-CZ" sz="2400" b="1" dirty="0"/>
              <a:t> </a:t>
            </a:r>
            <a:r>
              <a:rPr lang="cs-CZ" sz="2400" b="1" dirty="0" err="1"/>
              <a:t>können</a:t>
            </a:r>
            <a:r>
              <a:rPr lang="cs-CZ" sz="2400" b="1" dirty="0"/>
              <a:t>, </a:t>
            </a:r>
            <a:r>
              <a:rPr lang="cs-CZ" sz="2400" b="1" dirty="0" err="1"/>
              <a:t>also</a:t>
            </a:r>
            <a:r>
              <a:rPr lang="cs-CZ" sz="2400" b="1" dirty="0"/>
              <a:t> </a:t>
            </a:r>
            <a:r>
              <a:rPr lang="cs-CZ" sz="2400" b="1" dirty="0" err="1"/>
              <a:t>auch</a:t>
            </a:r>
            <a:r>
              <a:rPr lang="cs-CZ" sz="2400" b="1" dirty="0"/>
              <a:t> </a:t>
            </a:r>
            <a:r>
              <a:rPr lang="cs-CZ" sz="2400" b="1" dirty="0" err="1"/>
              <a:t>die</a:t>
            </a:r>
            <a:r>
              <a:rPr lang="cs-CZ" sz="2400" b="1" dirty="0"/>
              <a:t> </a:t>
            </a:r>
            <a:r>
              <a:rPr lang="cs-CZ" sz="2400" b="1" dirty="0" err="1"/>
              <a:t>Abitur</a:t>
            </a:r>
            <a:r>
              <a:rPr lang="cs-CZ" sz="2400" b="1" dirty="0"/>
              <a:t> machen !!!</a:t>
            </a:r>
            <a:endParaRPr lang="cs-CZ" sz="2000" dirty="0"/>
          </a:p>
        </p:txBody>
      </p:sp>
    </p:spTree>
  </p:cSld>
  <p:clrMapOvr>
    <a:masterClrMapping/>
  </p:clrMapOvr>
  <p:transition spd="slow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Gesamtschule</a:t>
            </a:r>
            <a:endParaRPr lang="cs-CZ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653809"/>
          </a:xfrm>
        </p:spPr>
        <p:txBody>
          <a:bodyPr/>
          <a:lstStyle/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de-DE" sz="2000" dirty="0"/>
              <a:t>die neue Schultyp</a:t>
            </a:r>
            <a:endParaRPr lang="cs-CZ" sz="2000" dirty="0"/>
          </a:p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q"/>
            </a:pPr>
            <a:r>
              <a:rPr lang="de-DE" sz="2000" dirty="0"/>
              <a:t>eine </a:t>
            </a:r>
            <a:r>
              <a:rPr lang="de-DE" sz="2000" b="1" dirty="0"/>
              <a:t>Mischung aus allen Schulen </a:t>
            </a:r>
            <a:r>
              <a:rPr lang="de-DE" sz="2000" dirty="0"/>
              <a:t>aus </a:t>
            </a:r>
            <a:r>
              <a:rPr lang="cs-CZ" sz="2000" dirty="0" err="1"/>
              <a:t>Sekundäre</a:t>
            </a:r>
            <a:r>
              <a:rPr lang="cs-CZ" sz="2000" dirty="0"/>
              <a:t> </a:t>
            </a:r>
            <a:r>
              <a:rPr lang="cs-CZ" sz="2000" dirty="0" err="1"/>
              <a:t>Ausbildung</a:t>
            </a:r>
            <a:r>
              <a:rPr lang="cs-CZ" sz="2000" dirty="0"/>
              <a:t> (</a:t>
            </a:r>
            <a:r>
              <a:rPr lang="cs-CZ" sz="2000" dirty="0" err="1"/>
              <a:t>Hauptschule</a:t>
            </a:r>
            <a:r>
              <a:rPr lang="cs-CZ" sz="2000" dirty="0"/>
              <a:t>, </a:t>
            </a:r>
            <a:r>
              <a:rPr lang="cs-CZ" sz="2000" dirty="0" err="1"/>
              <a:t>Realschule</a:t>
            </a:r>
            <a:r>
              <a:rPr lang="cs-CZ" sz="2000" dirty="0"/>
              <a:t> </a:t>
            </a:r>
            <a:r>
              <a:rPr lang="cs-CZ" sz="2000" dirty="0" err="1"/>
              <a:t>und</a:t>
            </a:r>
            <a:r>
              <a:rPr lang="cs-CZ" sz="2000" dirty="0"/>
              <a:t> Gymnasium)</a:t>
            </a:r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957390"/>
      </p:ext>
    </p:extLst>
  </p:cSld>
  <p:clrMapOvr>
    <a:masterClrMapping/>
  </p:clrMapOvr>
  <p:transition spd="slow"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0</TotalTime>
  <Words>401</Words>
  <Application>Microsoft Office PowerPoint</Application>
  <PresentationFormat>Bildschirmpräsentation (4:3)</PresentationFormat>
  <Paragraphs>65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2" baseType="lpstr">
      <vt:lpstr>Arial</vt:lpstr>
      <vt:lpstr>Corbel</vt:lpstr>
      <vt:lpstr>Wingdings</vt:lpstr>
      <vt:lpstr>Wingdings 2</vt:lpstr>
      <vt:lpstr>Wingdings 3</vt:lpstr>
      <vt:lpstr>Modul</vt:lpstr>
      <vt:lpstr>Schul- und Ausbildungssystem in Deutschland </vt:lpstr>
      <vt:lpstr>PowerPoint-Präsentation</vt:lpstr>
      <vt:lpstr>PowerPoint-Präsentation</vt:lpstr>
      <vt:lpstr>Die Vorschulerziehung </vt:lpstr>
      <vt:lpstr>Primäre Ausbildung </vt:lpstr>
      <vt:lpstr>Sekundäre Ausbildung </vt:lpstr>
      <vt:lpstr>HAUPTSCHULEN</vt:lpstr>
      <vt:lpstr>REALSCHULEN</vt:lpstr>
      <vt:lpstr>Gesamtschule</vt:lpstr>
      <vt:lpstr>GYMNASIEN</vt:lpstr>
      <vt:lpstr>Was entnehmen Sie dieser Grafik?</vt:lpstr>
      <vt:lpstr>Die Zahl der Schüler an Gymnasien steigt in Deutschland seit Jahrzehnten</vt:lpstr>
      <vt:lpstr>Abitur</vt:lpstr>
      <vt:lpstr>Tertiäre Ausbildung</vt:lpstr>
      <vt:lpstr>DAS BILDUNGSSYSTEM IN DEUTSCHLAND </vt:lpstr>
      <vt:lpstr>Das Duale Ausbildungssystem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Schul- und Ausbilgungssystem in Deutschland</dc:title>
  <dc:creator>Acer</dc:creator>
  <cp:lastModifiedBy>Kai Witzlack-Makarevich</cp:lastModifiedBy>
  <cp:revision>17</cp:revision>
  <dcterms:created xsi:type="dcterms:W3CDTF">2019-03-01T15:27:01Z</dcterms:created>
  <dcterms:modified xsi:type="dcterms:W3CDTF">2021-10-28T08:58:18Z</dcterms:modified>
</cp:coreProperties>
</file>